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43891200" cy="32918400"/>
  <p:notesSz cx="32461200" cy="4343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650E80"/>
    <a:srgbClr val="261036"/>
    <a:srgbClr val="001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 autoAdjust="0"/>
    <p:restoredTop sz="86429"/>
  </p:normalViewPr>
  <p:slideViewPr>
    <p:cSldViewPr snapToGrid="0">
      <p:cViewPr varScale="1">
        <p:scale>
          <a:sx n="24" d="100"/>
          <a:sy n="24" d="100"/>
        </p:scale>
        <p:origin x="205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066520" cy="2179243"/>
          </a:xfrm>
          <a:prstGeom prst="rect">
            <a:avLst/>
          </a:prstGeom>
        </p:spPr>
        <p:txBody>
          <a:bodyPr vert="horz" lIns="433679" tIns="216839" rIns="433679" bIns="216839" rtlCol="0"/>
          <a:lstStyle>
            <a:lvl1pPr algn="l">
              <a:defRPr sz="57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387169" y="0"/>
            <a:ext cx="14066520" cy="2179243"/>
          </a:xfrm>
          <a:prstGeom prst="rect">
            <a:avLst/>
          </a:prstGeom>
        </p:spPr>
        <p:txBody>
          <a:bodyPr vert="horz" lIns="433679" tIns="216839" rIns="433679" bIns="216839" rtlCol="0"/>
          <a:lstStyle>
            <a:lvl1pPr algn="r">
              <a:defRPr sz="5700"/>
            </a:lvl1pPr>
          </a:lstStyle>
          <a:p>
            <a:fld id="{5CC67C96-8BA1-3748-A648-FA0F6F2E1B9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57950" y="5429250"/>
            <a:ext cx="19545300" cy="14660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33679" tIns="216839" rIns="433679" bIns="2168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46120" y="20902611"/>
            <a:ext cx="25968960" cy="17102139"/>
          </a:xfrm>
          <a:prstGeom prst="rect">
            <a:avLst/>
          </a:prstGeom>
        </p:spPr>
        <p:txBody>
          <a:bodyPr vert="horz" lIns="433679" tIns="216839" rIns="433679" bIns="21683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254764"/>
            <a:ext cx="14066520" cy="2179238"/>
          </a:xfrm>
          <a:prstGeom prst="rect">
            <a:avLst/>
          </a:prstGeom>
        </p:spPr>
        <p:txBody>
          <a:bodyPr vert="horz" lIns="433679" tIns="216839" rIns="433679" bIns="216839" rtlCol="0" anchor="b"/>
          <a:lstStyle>
            <a:lvl1pPr algn="l">
              <a:defRPr sz="57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387169" y="41254764"/>
            <a:ext cx="14066520" cy="2179238"/>
          </a:xfrm>
          <a:prstGeom prst="rect">
            <a:avLst/>
          </a:prstGeom>
        </p:spPr>
        <p:txBody>
          <a:bodyPr vert="horz" lIns="433679" tIns="216839" rIns="433679" bIns="216839" rtlCol="0" anchor="b"/>
          <a:lstStyle>
            <a:lvl1pPr algn="r">
              <a:defRPr sz="5700"/>
            </a:lvl1pPr>
          </a:lstStyle>
          <a:p>
            <a:fld id="{45044717-0CCA-A040-B032-EEF906748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1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44717-0CCA-A040-B032-EEF906748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2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1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3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2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3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D4FE4-C082-4BC6-83A9-5C24EFB2AC4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B68D6-0D52-4AC9-A294-97F6E121F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5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jpe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22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jpeg"/><Relationship Id="rId2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0.png"/><Relationship Id="rId24" Type="http://schemas.openxmlformats.org/officeDocument/2006/relationships/image" Target="../media/image21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6.jpeg"/><Relationship Id="rId31" Type="http://schemas.openxmlformats.org/officeDocument/2006/relationships/image" Target="../media/image2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C79835E-0C2F-9944-8939-3EB9CB276B77}"/>
              </a:ext>
            </a:extLst>
          </p:cNvPr>
          <p:cNvSpPr/>
          <p:nvPr/>
        </p:nvSpPr>
        <p:spPr>
          <a:xfrm>
            <a:off x="0" y="0"/>
            <a:ext cx="4389120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8DEDF-1735-49F0-8BBE-B3D01BD9BCE0}"/>
              </a:ext>
            </a:extLst>
          </p:cNvPr>
          <p:cNvSpPr/>
          <p:nvPr/>
        </p:nvSpPr>
        <p:spPr>
          <a:xfrm>
            <a:off x="10656654" y="16700290"/>
            <a:ext cx="22692935" cy="15897037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F25EE-1709-4870-A75B-3FA5797B7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t="8076" r="21611" b="3298"/>
          <a:stretch/>
        </p:blipFill>
        <p:spPr>
          <a:xfrm>
            <a:off x="19481446" y="25110895"/>
            <a:ext cx="4930829" cy="3982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EA15BA-DDD9-E241-ABB6-CBAA0096A131}"/>
              </a:ext>
            </a:extLst>
          </p:cNvPr>
          <p:cNvSpPr/>
          <p:nvPr/>
        </p:nvSpPr>
        <p:spPr>
          <a:xfrm>
            <a:off x="399884" y="263153"/>
            <a:ext cx="43083683" cy="461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7DDEE-CF2E-43F9-B02B-FFCF85FDED29}"/>
              </a:ext>
            </a:extLst>
          </p:cNvPr>
          <p:cNvSpPr/>
          <p:nvPr/>
        </p:nvSpPr>
        <p:spPr>
          <a:xfrm>
            <a:off x="312594" y="235534"/>
            <a:ext cx="43162099" cy="4634335"/>
          </a:xfrm>
          <a:prstGeom prst="rect">
            <a:avLst/>
          </a:prstGeom>
          <a:noFill/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167E-E500-41DA-9C75-696F4BBEB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40" y="581885"/>
            <a:ext cx="37307520" cy="390698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Remote-Controlled Inspection Robot for Crawl Spaces</a:t>
            </a:r>
            <a:b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Logan Baldridge, Alvaro Castillo, Christina 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Mezmur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, Nathalie Phillips, Tiffani Tjandra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Department of Mechanical Engineering, Rice University</a:t>
            </a:r>
            <a:b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Team 407 Crawl, 407crawl@gmail.com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F328D-14E3-4641-8EC3-52A615C045A9}"/>
              </a:ext>
            </a:extLst>
          </p:cNvPr>
          <p:cNvSpPr/>
          <p:nvPr/>
        </p:nvSpPr>
        <p:spPr>
          <a:xfrm>
            <a:off x="10650405" y="5253978"/>
            <a:ext cx="22705434" cy="11136389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Sensor Carousel</a:t>
            </a:r>
            <a:endParaRPr lang="en-US" dirty="0"/>
          </a:p>
          <a:p>
            <a:pPr fontAlgn="base"/>
            <a:r>
              <a:rPr lang="en-US" dirty="0"/>
              <a:t>Photodiodes on the carousel are triggered when hit by a  laser</a:t>
            </a:r>
          </a:p>
          <a:p>
            <a:pPr fontAlgn="base"/>
            <a:r>
              <a:rPr lang="en-US" dirty="0"/>
              <a:t>When triggered, movement of the scissor jack stops</a:t>
            </a:r>
          </a:p>
          <a:p>
            <a:pPr fontAlgn="base"/>
            <a:r>
              <a:rPr lang="en-US" dirty="0"/>
              <a:t>Its circular pattern maximizes the target zone for the laser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AB714E-125D-4671-A3EA-34D1A17CC508}"/>
              </a:ext>
            </a:extLst>
          </p:cNvPr>
          <p:cNvSpPr/>
          <p:nvPr/>
        </p:nvSpPr>
        <p:spPr>
          <a:xfrm>
            <a:off x="402297" y="5216220"/>
            <a:ext cx="9861752" cy="5871803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F3CBA0-8ACF-49B2-8D89-A6A9D6AB3EC5}"/>
              </a:ext>
            </a:extLst>
          </p:cNvPr>
          <p:cNvSpPr/>
          <p:nvPr/>
        </p:nvSpPr>
        <p:spPr>
          <a:xfrm>
            <a:off x="33654634" y="5562599"/>
            <a:ext cx="9828933" cy="16849509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7154" y="32530486"/>
            <a:ext cx="6558741" cy="340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AutoShape 16" descr="mage result for check mark symbol"/>
          <p:cNvSpPr>
            <a:spLocks noChangeAspect="1" noChangeArrowheads="1"/>
          </p:cNvSpPr>
          <p:nvPr/>
        </p:nvSpPr>
        <p:spPr bwMode="auto">
          <a:xfrm>
            <a:off x="797891" y="1067472"/>
            <a:ext cx="1253124" cy="125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18" descr="mage result for check mark symbol"/>
          <p:cNvSpPr>
            <a:spLocks noChangeAspect="1" noChangeArrowheads="1"/>
          </p:cNvSpPr>
          <p:nvPr/>
        </p:nvSpPr>
        <p:spPr bwMode="auto">
          <a:xfrm>
            <a:off x="152400" y="-138544"/>
            <a:ext cx="595744" cy="5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620355" y="5190258"/>
            <a:ext cx="9863212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Accuracy Testing &amp; 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F3CBA0-8ACF-49B2-8D89-A6A9D6AB3EC5}"/>
              </a:ext>
            </a:extLst>
          </p:cNvPr>
          <p:cNvSpPr/>
          <p:nvPr/>
        </p:nvSpPr>
        <p:spPr>
          <a:xfrm>
            <a:off x="402296" y="11321547"/>
            <a:ext cx="9861753" cy="13572686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9884" y="5190258"/>
            <a:ext cx="9864164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094" y="5959699"/>
            <a:ext cx="96261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100000"/>
            </a:pPr>
            <a:r>
              <a:rPr lang="en-US" sz="3300" dirty="0">
                <a:latin typeface="Arial" charset="0"/>
                <a:ea typeface="Arial" charset="0"/>
                <a:cs typeface="Arial" charset="0"/>
              </a:rPr>
              <a:t>The goal of this project is to create a device that inspects the underside of a pier and beam style house to identify problematic conditions and assist in taking measurements for the foundation leveling process. </a:t>
            </a:r>
          </a:p>
        </p:txBody>
      </p:sp>
      <p:pic>
        <p:nvPicPr>
          <p:cNvPr id="1060" name="Picture 36" descr="https://lh6.googleusercontent.com/nYYqpuXyjekMtorb6emHfjtvjZeQlIEkZteC-TdwvNaHbqHs232QVdr5zQynQPOMjZkvpFI_uJyxif4Dj9g8B_eenZ5KBY6phvjefPw0Rejw97nVB2L1YjY1GxBJIX6NxfJ2rr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03" y="8629793"/>
            <a:ext cx="6470307" cy="22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6357" y="11287089"/>
            <a:ext cx="9877692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Design Criteria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16804" y="12210153"/>
            <a:ext cx="19903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Safety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12595" y="12953937"/>
            <a:ext cx="9901234" cy="250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https://lh3.googleusercontent.com/1SiOoMF5TW8iQjHaBPzC4f0SSIFWB2wOBc5Cx67HuHlh8Y3PZrZC7Vm3N8e-NgU8tyyqTloNZVTu_V0qTVC3imxYEco7ztjqOX1iRI0rmA_xNk61P-yvOTY-V9KHlLtnV2VqmwVuM8k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13152247"/>
            <a:ext cx="991027" cy="9910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3" name="TextBox 62"/>
          <p:cNvSpPr txBox="1"/>
          <p:nvPr/>
        </p:nvSpPr>
        <p:spPr>
          <a:xfrm>
            <a:off x="1899167" y="13297705"/>
            <a:ext cx="8157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Does not cause harm to the user</a:t>
            </a:r>
          </a:p>
        </p:txBody>
      </p:sp>
      <p:pic>
        <p:nvPicPr>
          <p:cNvPr id="64" name="Picture 63" descr="https://lh5.googleusercontent.com/Ym-fZw_CxMcraNp_a_d_XBHRvXJYblZ0yxDFQjxyrihyuONOHETWBgU7N1iDklgQQgmMtbh09WpvQMEmMJkv9-KoblWngfy69lY7P1eGQqgZ3yTM7pQDQTAGJVkXV2R2XbX09EHVlP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14309646"/>
            <a:ext cx="999049" cy="9990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TextBox 64"/>
          <p:cNvSpPr txBox="1"/>
          <p:nvPr/>
        </p:nvSpPr>
        <p:spPr>
          <a:xfrm>
            <a:off x="1899167" y="14252184"/>
            <a:ext cx="81150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Does not damage the integrity of the house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54911" y="15478091"/>
            <a:ext cx="27141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Operation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12594" y="15946122"/>
            <a:ext cx="9901233" cy="5780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8" name="Picture 8" descr="https://lh5.googleusercontent.com/eQWQ6-t3Cc2LHNgP6K10zvlB5bJs_-uOznH2LKB5Z1pk03EmDNGr1aA0iwlnne5fDJdkN091o6ZFzaELIKQZlicRx2ZhE_GM4T1Ad9Wyylq-uWLQPMOLSoT0LuNNdFNLNtMz0Rl2DC8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16118860"/>
            <a:ext cx="984910" cy="9849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TextBox 68"/>
          <p:cNvSpPr txBox="1"/>
          <p:nvPr/>
        </p:nvSpPr>
        <p:spPr>
          <a:xfrm>
            <a:off x="1899167" y="16210966"/>
            <a:ext cx="81150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Battery life lasts longer than 1.5 hours</a:t>
            </a:r>
          </a:p>
        </p:txBody>
      </p:sp>
      <p:pic>
        <p:nvPicPr>
          <p:cNvPr id="70" name="Picture 10" descr="https://lh5.googleusercontent.com/sRFWiIeQvN9juDkqEjYz0KJ1W3uVehRnAjG3DHzl239gbzizyigjg8u9jwP655GcSF91jXbcHc7Ez1sKpi5D-syJDZgOHVZChq7z15OQhALvfis48xkPtcdEMk7fceAkyiyNO4iwdn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17285067"/>
            <a:ext cx="991027" cy="822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1" name="TextBox 70"/>
          <p:cNvSpPr txBox="1"/>
          <p:nvPr/>
        </p:nvSpPr>
        <p:spPr>
          <a:xfrm>
            <a:off x="1899167" y="17193274"/>
            <a:ext cx="8115032" cy="111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Not get stuck more than once every 5 inspections</a:t>
            </a:r>
          </a:p>
        </p:txBody>
      </p:sp>
      <p:pic>
        <p:nvPicPr>
          <p:cNvPr id="72" name="Picture 12" descr="https://lh5.googleusercontent.com/To2kO1crU-1RUOrsMxbU1uxPYSWsGnHQILrsL3xjh1pXFfPatduHcMCXF2AEFRTcEit0fZxvVemG3EcRHQc93qpql6SieGrw49QQBqXYlMRBhEnaq6rkPwyAkxwzujq-DxBbdXg79Jc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4"/>
          <a:stretch/>
        </p:blipFill>
        <p:spPr bwMode="auto">
          <a:xfrm>
            <a:off x="612318" y="18289362"/>
            <a:ext cx="991027" cy="10321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3" name="TextBox 72"/>
          <p:cNvSpPr txBox="1"/>
          <p:nvPr/>
        </p:nvSpPr>
        <p:spPr>
          <a:xfrm>
            <a:off x="1899167" y="18693932"/>
            <a:ext cx="6611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Minimum IP Rating of IP 45</a:t>
            </a:r>
          </a:p>
        </p:txBody>
      </p:sp>
      <p:pic>
        <p:nvPicPr>
          <p:cNvPr id="74" name="Picture 20" descr="https://lh3.googleusercontent.com/vg4_FM2GIRlR7fdIDSLz9qgqrwENLv50h0JyPn8Akrl1y9vQQie3fbzXaYmnWWEjTxBtum-LAiyN-vNuPpQyKA9Y6yTniH-QFDqF1GiBPEN-oSb2sggnZT06TTQW-3o2Bsk3WhewgA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19502806"/>
            <a:ext cx="990738" cy="990738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899167" y="19676240"/>
                <a:ext cx="663650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Measure a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3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num>
                      <m:den>
                        <m:r>
                          <a:rPr lang="en-US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6</m:t>
                        </m:r>
                      </m:den>
                    </m:f>
                    <m:r>
                      <a:rPr lang="en-US" sz="3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”</m:t>
                    </m:r>
                  </m:oMath>
                </a14:m>
                <a:r>
                  <a:rPr lang="en-US" sz="3300" dirty="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difference in level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67" y="19676240"/>
                <a:ext cx="6636504" cy="600164"/>
              </a:xfrm>
              <a:prstGeom prst="rect">
                <a:avLst/>
              </a:prstGeom>
              <a:blipFill>
                <a:blip r:embed="rId11"/>
                <a:stretch>
                  <a:fillRect l="-2486" t="-128571" r="-574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22" descr="https://lh4.googleusercontent.com/eALVGrCcKYnblXlzHd6GPP3CjcysboLei6D3DGK2p8JVrzzIBW-7GVtQNPeStYuQeI3fBzjWVwx89Ym8hkvKuVS6cta6xgbtc1mdYxZQsfdI0x8THdx0l5vD_UZ2Al28QQ2Zk8L_PNI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20674840"/>
            <a:ext cx="990738" cy="1074699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899167" y="20658546"/>
                <a:ext cx="66117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Learn to use the robot in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≤</m:t>
                    </m:r>
                  </m:oMath>
                </a14:m>
                <a:r>
                  <a:rPr lang="en-US" sz="3300" dirty="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20 minutes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67" y="20658546"/>
                <a:ext cx="6611798" cy="1107996"/>
              </a:xfrm>
              <a:prstGeom prst="rect">
                <a:avLst/>
              </a:prstGeom>
              <a:blipFill>
                <a:blip r:embed="rId13"/>
                <a:stretch>
                  <a:fillRect l="-2495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/>
          <p:cNvSpPr/>
          <p:nvPr/>
        </p:nvSpPr>
        <p:spPr>
          <a:xfrm>
            <a:off x="312594" y="22973466"/>
            <a:ext cx="9967393" cy="24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0" name="Picture 24" descr="https://lh3.googleusercontent.com/u7_nulHPivC7SS63SSXUnAVI5m0neI8XgA_iitg9ZOCM8ZKSsFuNnL_UVye5hqv-rAn7prXKysQWj6VsBeNnVX3CH_Y_ge9a10x5F0UCN9uFMjAtCbR0ThHs_bZS-3QIqSB6iKzI5v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22587222"/>
            <a:ext cx="966034" cy="966034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899167" y="22738297"/>
                <a:ext cx="656401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Height of the robot is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33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1.5 feet 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67" y="22738297"/>
                <a:ext cx="6564019" cy="600164"/>
              </a:xfrm>
              <a:prstGeom prst="rect">
                <a:avLst/>
              </a:prstGeom>
              <a:blipFill>
                <a:blip r:embed="rId15"/>
                <a:stretch>
                  <a:fillRect l="-2515" t="-12245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26" descr="https://lh3.googleusercontent.com/tdW70KtR3WmPxYdsOxcrGR9SIMSWh7UWL6aSjTWrFZ4DGIvp1fm8m3gNvtaXeLkNfRVgoF3px-qPjgrLnjZ1rtRZpY83SZCPagMwvgHr1ne-kGCM4aZ25D174FsUsv9eke-8VFKRMAQ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" y="23648671"/>
            <a:ext cx="966034" cy="9660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3" name="TextBox 82"/>
          <p:cNvSpPr txBox="1"/>
          <p:nvPr/>
        </p:nvSpPr>
        <p:spPr>
          <a:xfrm>
            <a:off x="1899167" y="23749025"/>
            <a:ext cx="52676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Arial" charset="0"/>
                <a:ea typeface="Arial" charset="0"/>
                <a:cs typeface="Arial" charset="0"/>
              </a:rPr>
              <a:t>Cost is less than $1800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F3CBA0-8ACF-49B2-8D89-A6A9D6AB3EC5}"/>
              </a:ext>
            </a:extLst>
          </p:cNvPr>
          <p:cNvSpPr/>
          <p:nvPr/>
        </p:nvSpPr>
        <p:spPr>
          <a:xfrm>
            <a:off x="430094" y="25180550"/>
            <a:ext cx="9833955" cy="7406426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F3CBA0-8ACF-49B2-8D89-A6A9D6AB3EC5}"/>
              </a:ext>
            </a:extLst>
          </p:cNvPr>
          <p:cNvSpPr/>
          <p:nvPr/>
        </p:nvSpPr>
        <p:spPr>
          <a:xfrm>
            <a:off x="33645758" y="22736860"/>
            <a:ext cx="9828933" cy="4727040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Accomplishment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team developed a cost-effective and non-intrusive method to assist pier and beam homeowners with the leveling of their house.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team will continue to improve the accuracy of our height measuring system to guarantee a resolution of 1/6”.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645758" y="22700424"/>
            <a:ext cx="9828933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FF3CBA0-8ACF-49B2-8D89-A6A9D6AB3EC5}"/>
              </a:ext>
            </a:extLst>
          </p:cNvPr>
          <p:cNvSpPr/>
          <p:nvPr/>
        </p:nvSpPr>
        <p:spPr>
          <a:xfrm>
            <a:off x="33645758" y="27752215"/>
            <a:ext cx="9828933" cy="4834761"/>
          </a:xfrm>
          <a:prstGeom prst="rect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3645759" y="27752214"/>
            <a:ext cx="9828932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B9111-0CDB-6743-B418-BD879085802B}"/>
              </a:ext>
            </a:extLst>
          </p:cNvPr>
          <p:cNvSpPr txBox="1"/>
          <p:nvPr/>
        </p:nvSpPr>
        <p:spPr>
          <a:xfrm>
            <a:off x="215153" y="87674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966C66-8A04-1E4D-9369-36E541822CC2}"/>
              </a:ext>
            </a:extLst>
          </p:cNvPr>
          <p:cNvSpPr txBox="1"/>
          <p:nvPr/>
        </p:nvSpPr>
        <p:spPr>
          <a:xfrm>
            <a:off x="10627295" y="5190258"/>
            <a:ext cx="22728543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Inspection Robot Components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19403E-3AE6-E14E-BB38-B1AE56E0254B}"/>
              </a:ext>
            </a:extLst>
          </p:cNvPr>
          <p:cNvSpPr txBox="1"/>
          <p:nvPr/>
        </p:nvSpPr>
        <p:spPr>
          <a:xfrm>
            <a:off x="10627295" y="16593294"/>
            <a:ext cx="22728543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Process For Taking Measurements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2752CC-E188-0543-839F-E21D2394109F}"/>
              </a:ext>
            </a:extLst>
          </p:cNvPr>
          <p:cNvCxnSpPr>
            <a:cxnSpLocks/>
          </p:cNvCxnSpPr>
          <p:nvPr/>
        </p:nvCxnSpPr>
        <p:spPr>
          <a:xfrm flipV="1">
            <a:off x="1082844" y="12814625"/>
            <a:ext cx="8697849" cy="1519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D771952-29A2-B245-A15C-B5BF535F3953}"/>
              </a:ext>
            </a:extLst>
          </p:cNvPr>
          <p:cNvSpPr txBox="1"/>
          <p:nvPr/>
        </p:nvSpPr>
        <p:spPr>
          <a:xfrm>
            <a:off x="3854911" y="21726491"/>
            <a:ext cx="27141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Design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9C1E295-9490-9A4B-9A2C-0489AC6B2DD2}"/>
              </a:ext>
            </a:extLst>
          </p:cNvPr>
          <p:cNvCxnSpPr>
            <a:cxnSpLocks/>
          </p:cNvCxnSpPr>
          <p:nvPr/>
        </p:nvCxnSpPr>
        <p:spPr>
          <a:xfrm flipV="1">
            <a:off x="1006644" y="16065825"/>
            <a:ext cx="8697849" cy="1519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C784170-F1C3-4048-B82F-F967CF1BFE02}"/>
              </a:ext>
            </a:extLst>
          </p:cNvPr>
          <p:cNvCxnSpPr>
            <a:cxnSpLocks/>
          </p:cNvCxnSpPr>
          <p:nvPr/>
        </p:nvCxnSpPr>
        <p:spPr>
          <a:xfrm flipV="1">
            <a:off x="1006644" y="22358675"/>
            <a:ext cx="8697849" cy="1519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8E312A1-4043-034E-8E82-15A3E3A742B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830" y="1978692"/>
            <a:ext cx="5631459" cy="26314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A7EDE9-6D4B-D24D-A688-2E3416AF22D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8" y="1978692"/>
            <a:ext cx="5631459" cy="2216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r="12397"/>
          <a:stretch/>
        </p:blipFill>
        <p:spPr>
          <a:xfrm>
            <a:off x="15015085" y="6359954"/>
            <a:ext cx="9568542" cy="9854270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22562841" y="11733924"/>
            <a:ext cx="5341695" cy="2073294"/>
            <a:chOff x="23982782" y="11618903"/>
            <a:chExt cx="5341695" cy="2073294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23982782" y="12250489"/>
              <a:ext cx="2392912" cy="33371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24600288" y="11618903"/>
              <a:ext cx="1761726" cy="965298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5084130" y="12584201"/>
              <a:ext cx="42403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Remote-Controlled LED Lights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 rot="364936">
            <a:off x="20994156" y="5957124"/>
            <a:ext cx="11205236" cy="4133980"/>
            <a:chOff x="21687002" y="5480657"/>
            <a:chExt cx="11205236" cy="4133980"/>
          </a:xfrm>
        </p:grpSpPr>
        <p:sp>
          <p:nvSpPr>
            <p:cNvPr id="124" name="TextBox 123"/>
            <p:cNvSpPr txBox="1"/>
            <p:nvPr/>
          </p:nvSpPr>
          <p:spPr>
            <a:xfrm rot="21235064">
              <a:off x="28876691" y="6169806"/>
              <a:ext cx="39411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Time of Flight Sensor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 rot="21235064">
              <a:off x="29192611" y="7537048"/>
              <a:ext cx="36996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Gyroscope</a:t>
              </a:r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21687002" y="5480657"/>
              <a:ext cx="10180203" cy="4133980"/>
              <a:chOff x="21687002" y="5480657"/>
              <a:chExt cx="10180203" cy="4133980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21687002" y="5752323"/>
                <a:ext cx="6662562" cy="3862314"/>
                <a:chOff x="21687002" y="5752323"/>
                <a:chExt cx="6662562" cy="386231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81" t="6027" r="17184" b="19656"/>
                <a:stretch/>
              </p:blipFill>
              <p:spPr>
                <a:xfrm rot="21235064">
                  <a:off x="24534715" y="5752323"/>
                  <a:ext cx="3814849" cy="3657600"/>
                </a:xfrm>
                <a:prstGeom prst="ellipse">
                  <a:avLst/>
                </a:prstGeom>
                <a:ln w="63500" cap="rnd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sp>
              <p:nvSpPr>
                <p:cNvPr id="101" name="Oval 100"/>
                <p:cNvSpPr/>
                <p:nvPr/>
              </p:nvSpPr>
              <p:spPr>
                <a:xfrm>
                  <a:off x="21687002" y="7926805"/>
                  <a:ext cx="1586247" cy="1586247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  <a:ln w="762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/>
                <p:cNvCxnSpPr/>
                <p:nvPr/>
              </p:nvCxnSpPr>
              <p:spPr>
                <a:xfrm rot="21235064" flipV="1">
                  <a:off x="22239284" y="6180398"/>
                  <a:ext cx="3328800" cy="1574485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endCxn id="45" idx="4"/>
                </p:cNvCxnSpPr>
                <p:nvPr/>
              </p:nvCxnSpPr>
              <p:spPr>
                <a:xfrm rot="21235064">
                  <a:off x="22588901" y="9306236"/>
                  <a:ext cx="4042050" cy="308401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/>
              <p:cNvSpPr txBox="1"/>
              <p:nvPr/>
            </p:nvSpPr>
            <p:spPr>
              <a:xfrm rot="21235064">
                <a:off x="27810268" y="5480657"/>
                <a:ext cx="405693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Leveling Platform</a:t>
                </a:r>
              </a:p>
            </p:txBody>
          </p:sp>
        </p:grpSp>
        <p:cxnSp>
          <p:nvCxnSpPr>
            <p:cNvPr id="155" name="Straight Arrow Connector 154"/>
            <p:cNvCxnSpPr>
              <a:stCxn id="124" idx="1"/>
            </p:cNvCxnSpPr>
            <p:nvPr/>
          </p:nvCxnSpPr>
          <p:spPr>
            <a:xfrm rot="21235064" flipH="1">
              <a:off x="27361150" y="6736707"/>
              <a:ext cx="1559210" cy="532069"/>
            </a:xfrm>
            <a:prstGeom prst="straightConnector1">
              <a:avLst/>
            </a:prstGeom>
            <a:ln w="57150">
              <a:solidFill>
                <a:srgbClr val="650E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rot="21235064" flipH="1" flipV="1">
              <a:off x="26833836" y="7395222"/>
              <a:ext cx="2293921" cy="700600"/>
            </a:xfrm>
            <a:prstGeom prst="straightConnector1">
              <a:avLst/>
            </a:prstGeom>
            <a:ln w="57150">
              <a:solidFill>
                <a:srgbClr val="650E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20359943" y="11676008"/>
            <a:ext cx="4494906" cy="3572918"/>
            <a:chOff x="21845985" y="11740654"/>
            <a:chExt cx="4494906" cy="3572918"/>
          </a:xfrm>
        </p:grpSpPr>
        <p:cxnSp>
          <p:nvCxnSpPr>
            <p:cNvPr id="172" name="Straight Arrow Connector 171"/>
            <p:cNvCxnSpPr>
              <a:stCxn id="176" idx="0"/>
            </p:cNvCxnSpPr>
            <p:nvPr/>
          </p:nvCxnSpPr>
          <p:spPr>
            <a:xfrm flipH="1" flipV="1">
              <a:off x="21845985" y="11740654"/>
              <a:ext cx="2831575" cy="246492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014228" y="14205576"/>
              <a:ext cx="3326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Servo-Actuated Scissor Jack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 rot="20853192">
            <a:off x="11866589" y="11567708"/>
            <a:ext cx="7983334" cy="3761411"/>
            <a:chOff x="13089288" y="10882741"/>
            <a:chExt cx="7983334" cy="3761411"/>
          </a:xfrm>
        </p:grpSpPr>
        <p:sp>
          <p:nvSpPr>
            <p:cNvPr id="182" name="Oval 181"/>
            <p:cNvSpPr/>
            <p:nvPr/>
          </p:nvSpPr>
          <p:spPr>
            <a:xfrm>
              <a:off x="19486375" y="10882741"/>
              <a:ext cx="1586247" cy="15862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7" name="Picture 1076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4" r="9721"/>
            <a:stretch/>
          </p:blipFill>
          <p:spPr>
            <a:xfrm rot="746808">
              <a:off x="13089288" y="10986552"/>
              <a:ext cx="3691467" cy="3657600"/>
            </a:xfrm>
            <a:prstGeom prst="ellipse">
              <a:avLst/>
            </a:prstGeom>
            <a:ln w="63500" cap="rnd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89" name="Straight Connector 188"/>
            <p:cNvCxnSpPr>
              <a:endCxn id="182" idx="0"/>
            </p:cNvCxnSpPr>
            <p:nvPr/>
          </p:nvCxnSpPr>
          <p:spPr>
            <a:xfrm flipV="1">
              <a:off x="14574309" y="10882741"/>
              <a:ext cx="5705190" cy="12301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15462269" y="12464042"/>
              <a:ext cx="5015841" cy="215602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23121064" y="9922838"/>
            <a:ext cx="6243778" cy="2052917"/>
            <a:chOff x="24532560" y="10233103"/>
            <a:chExt cx="6243778" cy="2052917"/>
          </a:xfrm>
        </p:grpSpPr>
        <p:sp>
          <p:nvSpPr>
            <p:cNvPr id="153" name="TextBox 152"/>
            <p:cNvSpPr txBox="1"/>
            <p:nvPr/>
          </p:nvSpPr>
          <p:spPr>
            <a:xfrm>
              <a:off x="25306828" y="11178024"/>
              <a:ext cx="54695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First-person View Camera on Pan-Tilt Frame</a:t>
              </a:r>
            </a:p>
          </p:txBody>
        </p:sp>
        <p:cxnSp>
          <p:nvCxnSpPr>
            <p:cNvPr id="198" name="Straight Arrow Connector 197"/>
            <p:cNvCxnSpPr>
              <a:stCxn id="153" idx="0"/>
            </p:cNvCxnSpPr>
            <p:nvPr/>
          </p:nvCxnSpPr>
          <p:spPr>
            <a:xfrm flipH="1" flipV="1">
              <a:off x="24532560" y="10233103"/>
              <a:ext cx="3509023" cy="944921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rot="20700000">
            <a:off x="10143411" y="5880630"/>
            <a:ext cx="9252177" cy="4826708"/>
            <a:chOff x="11536183" y="5088218"/>
            <a:chExt cx="9252177" cy="4826708"/>
          </a:xfrm>
        </p:grpSpPr>
        <p:sp>
          <p:nvSpPr>
            <p:cNvPr id="131" name="TextBox 130"/>
            <p:cNvSpPr txBox="1"/>
            <p:nvPr/>
          </p:nvSpPr>
          <p:spPr>
            <a:xfrm rot="900000">
              <a:off x="11536183" y="8785165"/>
              <a:ext cx="25547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Photodiodes</a:t>
              </a: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12624044" y="5088218"/>
              <a:ext cx="8164316" cy="4826708"/>
              <a:chOff x="12624044" y="5088218"/>
              <a:chExt cx="8164316" cy="4826708"/>
            </a:xfrm>
          </p:grpSpPr>
          <p:grpSp>
            <p:nvGrpSpPr>
              <p:cNvPr id="47" name="Group 46"/>
              <p:cNvGrpSpPr/>
              <p:nvPr/>
            </p:nvGrpSpPr>
            <p:grpSpPr>
              <a:xfrm rot="348303">
                <a:off x="13281911" y="6171030"/>
                <a:ext cx="7506449" cy="3743896"/>
                <a:chOff x="14722589" y="6152739"/>
                <a:chExt cx="7506449" cy="374389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20035813" y="6160888"/>
                  <a:ext cx="2193225" cy="21932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  <a:ln w="762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78" t="11190" r="9896"/>
                <a:stretch/>
              </p:blipFill>
              <p:spPr>
                <a:xfrm rot="551697">
                  <a:off x="14722589" y="6301368"/>
                  <a:ext cx="3747340" cy="3595267"/>
                </a:xfrm>
                <a:prstGeom prst="ellipse">
                  <a:avLst/>
                </a:prstGeom>
                <a:ln w="63500" cap="rnd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16569398" y="6152739"/>
                  <a:ext cx="4440537" cy="138952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17191632" y="8314661"/>
                  <a:ext cx="4179810" cy="1483554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TextBox 134"/>
              <p:cNvSpPr txBox="1"/>
              <p:nvPr/>
            </p:nvSpPr>
            <p:spPr>
              <a:xfrm rot="900000">
                <a:off x="12624044" y="5088218"/>
                <a:ext cx="36787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Sensor Carousel</a:t>
                </a:r>
              </a:p>
            </p:txBody>
          </p:sp>
        </p:grpSp>
        <p:cxnSp>
          <p:nvCxnSpPr>
            <p:cNvPr id="209" name="Straight Arrow Connector 208"/>
            <p:cNvCxnSpPr/>
            <p:nvPr/>
          </p:nvCxnSpPr>
          <p:spPr>
            <a:xfrm rot="900000" flipV="1">
              <a:off x="13042909" y="7793198"/>
              <a:ext cx="892606" cy="1062120"/>
            </a:xfrm>
            <a:prstGeom prst="straightConnector1">
              <a:avLst/>
            </a:prstGeom>
            <a:ln w="57150">
              <a:solidFill>
                <a:srgbClr val="650E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/>
          <p:cNvSpPr txBox="1"/>
          <p:nvPr/>
        </p:nvSpPr>
        <p:spPr>
          <a:xfrm>
            <a:off x="15442576" y="15248772"/>
            <a:ext cx="3741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Time of Flight Sensor</a:t>
            </a:r>
          </a:p>
        </p:txBody>
      </p:sp>
      <p:cxnSp>
        <p:nvCxnSpPr>
          <p:cNvPr id="239" name="Straight Arrow Connector 238"/>
          <p:cNvCxnSpPr>
            <a:stCxn id="238" idx="1"/>
          </p:cNvCxnSpPr>
          <p:nvPr/>
        </p:nvCxnSpPr>
        <p:spPr>
          <a:xfrm flipH="1" flipV="1">
            <a:off x="13634364" y="13240966"/>
            <a:ext cx="1808212" cy="2515638"/>
          </a:xfrm>
          <a:prstGeom prst="straightConnector1">
            <a:avLst/>
          </a:prstGeom>
          <a:ln w="57150">
            <a:solidFill>
              <a:srgbClr val="650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60D43-9922-8044-96D1-1D9F9C88AB60}"/>
              </a:ext>
            </a:extLst>
          </p:cNvPr>
          <p:cNvSpPr txBox="1"/>
          <p:nvPr/>
        </p:nvSpPr>
        <p:spPr>
          <a:xfrm>
            <a:off x="33645758" y="28726257"/>
            <a:ext cx="964532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dirty="0">
                <a:latin typeface="Arial" charset="0"/>
                <a:ea typeface="Arial" charset="0"/>
                <a:cs typeface="Arial" charset="0"/>
              </a:rPr>
              <a:t>This project was sponsored by John </a:t>
            </a:r>
            <a:r>
              <a:rPr lang="en-US" sz="3300" dirty="0" err="1">
                <a:latin typeface="Arial" charset="0"/>
                <a:ea typeface="Arial" charset="0"/>
                <a:cs typeface="Arial" charset="0"/>
              </a:rPr>
              <a:t>Treichler</a:t>
            </a:r>
            <a:r>
              <a:rPr lang="en-US" sz="3300" dirty="0">
                <a:latin typeface="Arial" charset="0"/>
                <a:ea typeface="Arial" charset="0"/>
                <a:cs typeface="Arial" charset="0"/>
              </a:rPr>
              <a:t> and Sally Wood. The design work for this project was supported by the resources of the </a:t>
            </a:r>
            <a:r>
              <a:rPr lang="en-US" sz="3300" dirty="0" err="1">
                <a:latin typeface="Arial" charset="0"/>
                <a:ea typeface="Arial" charset="0"/>
                <a:cs typeface="Arial" charset="0"/>
              </a:rPr>
              <a:t>Oshman</a:t>
            </a:r>
            <a:r>
              <a:rPr lang="en-US" sz="3300" dirty="0">
                <a:latin typeface="Arial" charset="0"/>
                <a:ea typeface="Arial" charset="0"/>
                <a:cs typeface="Arial" charset="0"/>
              </a:rPr>
              <a:t> Engineering Design Kitchen. We would also like to thank Dr. Matthew Elliott, Dr. Marcia O’Malley, Dr. Garry Woods, and Erik Welsh for their input into the project.</a:t>
            </a:r>
          </a:p>
        </p:txBody>
      </p:sp>
      <p:pic>
        <p:nvPicPr>
          <p:cNvPr id="115" name="Picture 114" descr="A screenshot of a machine&#10;&#10;Description automatically generated">
            <a:extLst>
              <a:ext uri="{FF2B5EF4-FFF2-40B4-BE49-F238E27FC236}">
                <a16:creationId xmlns:a16="http://schemas.microsoft.com/office/drawing/2014/main" id="{EB81F6A1-CC4A-BA4C-A573-AB0CB47780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25813921"/>
            <a:ext cx="8094415" cy="677305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64FC989-918B-2445-BB88-C1CA84031332}"/>
              </a:ext>
            </a:extLst>
          </p:cNvPr>
          <p:cNvSpPr txBox="1"/>
          <p:nvPr/>
        </p:nvSpPr>
        <p:spPr>
          <a:xfrm>
            <a:off x="33681758" y="5959699"/>
            <a:ext cx="96261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100000"/>
            </a:pPr>
            <a:r>
              <a:rPr lang="en-US" sz="3300" dirty="0">
                <a:latin typeface="Arial" charset="0"/>
                <a:ea typeface="Arial" charset="0"/>
                <a:cs typeface="Arial" charset="0"/>
              </a:rPr>
              <a:t>The results from the accuracy test showed that the measurements from the time of flight sensor are </a:t>
            </a: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within 2</a:t>
            </a:r>
            <a:r>
              <a:rPr lang="en-US" sz="3300" b="1" dirty="0" smtClean="0">
                <a:latin typeface="Arial" charset="0"/>
                <a:ea typeface="Arial" charset="0"/>
                <a:cs typeface="Arial" charset="0"/>
              </a:rPr>
              <a:t>% of </a:t>
            </a: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the theoretical measurement</a:t>
            </a:r>
            <a:r>
              <a:rPr lang="en-US" sz="33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33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30094" y="25164632"/>
            <a:ext cx="9833955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Hardware Architecture 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83" y="17542410"/>
            <a:ext cx="4736669" cy="36576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8412" r="13716"/>
          <a:stretch/>
        </p:blipFill>
        <p:spPr>
          <a:xfrm>
            <a:off x="19531917" y="17667324"/>
            <a:ext cx="5322932" cy="36395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355" y="17602870"/>
            <a:ext cx="5869603" cy="3592479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1747030" y="21415464"/>
            <a:ext cx="622370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300" dirty="0"/>
              <a:t>A green laser on a tripod is aimed along side of the house.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/>
              <a:t>A red laser is aimed along the first row of piers, such that the green hits target on red laser. </a:t>
            </a:r>
            <a:r>
              <a:rPr lang="en-US" sz="3300" u="sng" dirty="0"/>
              <a:t>This ensures a neutral datum for all measurements.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262496" y="21388144"/>
            <a:ext cx="62237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300" dirty="0"/>
              <a:t>The robot is driven to the desired pier, while staying in line with the red laser.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300" dirty="0"/>
              <a:t>The scissor jack is activated and oscillates upwards and downwards.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 t="13178" r="21358" b="13110"/>
          <a:stretch/>
        </p:blipFill>
        <p:spPr>
          <a:xfrm>
            <a:off x="12211083" y="25288606"/>
            <a:ext cx="4847404" cy="3402052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26079588" y="21329035"/>
            <a:ext cx="62237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300" dirty="0"/>
              <a:t>The scissor jack continues to oscillate until the photodiodes on the sensor carousel is triggered by the red laser.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1395910" y="28891250"/>
            <a:ext cx="62237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300" dirty="0"/>
              <a:t>Once triggered, the time of flight (</a:t>
            </a:r>
            <a:r>
              <a:rPr lang="en-US" sz="3300" dirty="0" err="1"/>
              <a:t>ToF</a:t>
            </a:r>
            <a:r>
              <a:rPr lang="en-US" sz="3300" dirty="0"/>
              <a:t>) sensor at the base of the scissor jack will record its vertical height.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8833748" y="28985353"/>
            <a:ext cx="62237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3300" dirty="0"/>
              <a:t>The leveling platform will rotate on two axes to ensure sensors aim vertically, even if ground is not flat.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3300" dirty="0"/>
              <a:t>Once it is level, the </a:t>
            </a:r>
            <a:r>
              <a:rPr lang="en-US" sz="3300" dirty="0" err="1"/>
              <a:t>ToF</a:t>
            </a:r>
            <a:r>
              <a:rPr lang="en-US" sz="3300" dirty="0"/>
              <a:t> sensor on the platform will record the house pier height</a:t>
            </a:r>
          </a:p>
          <a:p>
            <a:endParaRPr lang="en-US" sz="3300" dirty="0"/>
          </a:p>
        </p:txBody>
      </p:sp>
      <p:sp>
        <p:nvSpPr>
          <p:cNvPr id="133" name="TextBox 132"/>
          <p:cNvSpPr txBox="1"/>
          <p:nvPr/>
        </p:nvSpPr>
        <p:spPr>
          <a:xfrm>
            <a:off x="26507075" y="29021870"/>
            <a:ext cx="622370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sz="3300" dirty="0"/>
              <a:t>Data is recorded onto an SD card and post-processed on a custom program, which saves it as an Excel spreadsheet and provides the user with data relevant to releveling their house.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22374347" y="26733264"/>
            <a:ext cx="888382" cy="686127"/>
            <a:chOff x="25830296" y="20038073"/>
            <a:chExt cx="789690" cy="686127"/>
          </a:xfrm>
        </p:grpSpPr>
        <p:sp>
          <p:nvSpPr>
            <p:cNvPr id="138" name="Arc 137"/>
            <p:cNvSpPr/>
            <p:nvPr/>
          </p:nvSpPr>
          <p:spPr>
            <a:xfrm rot="17132727">
              <a:off x="25883981" y="20018644"/>
              <a:ext cx="686127" cy="724986"/>
            </a:xfrm>
            <a:prstGeom prst="arc">
              <a:avLst>
                <a:gd name="adj1" fmla="val 16034359"/>
                <a:gd name="adj2" fmla="val 551157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 rot="4250041">
              <a:off x="26485860" y="20438196"/>
              <a:ext cx="152582" cy="1156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rot="4250041">
              <a:off x="25796563" y="20249052"/>
              <a:ext cx="172609" cy="10514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 rot="18496194">
            <a:off x="20382816" y="26941581"/>
            <a:ext cx="888382" cy="686127"/>
            <a:chOff x="25830296" y="20038073"/>
            <a:chExt cx="789690" cy="686127"/>
          </a:xfrm>
        </p:grpSpPr>
        <p:sp>
          <p:nvSpPr>
            <p:cNvPr id="143" name="Arc 142"/>
            <p:cNvSpPr/>
            <p:nvPr/>
          </p:nvSpPr>
          <p:spPr>
            <a:xfrm rot="17132727">
              <a:off x="25883981" y="20018644"/>
              <a:ext cx="686127" cy="724986"/>
            </a:xfrm>
            <a:prstGeom prst="arc">
              <a:avLst>
                <a:gd name="adj1" fmla="val 16034359"/>
                <a:gd name="adj2" fmla="val 551157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 rot="4250041">
              <a:off x="26485860" y="20438196"/>
              <a:ext cx="152582" cy="1156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rot="4250041">
              <a:off x="25796563" y="20249052"/>
              <a:ext cx="172609" cy="1051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/>
          <p:cNvSpPr txBox="1"/>
          <p:nvPr/>
        </p:nvSpPr>
        <p:spPr>
          <a:xfrm>
            <a:off x="20320533" y="27793002"/>
            <a:ext cx="6891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2967136" y="27284645"/>
            <a:ext cx="8570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Pitch</a:t>
            </a:r>
          </a:p>
          <a:p>
            <a:endParaRPr lang="en-US" dirty="0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28" cstate="hq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03" b="100000" l="1121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6" r="5182"/>
          <a:stretch/>
        </p:blipFill>
        <p:spPr>
          <a:xfrm>
            <a:off x="27766300" y="11383801"/>
            <a:ext cx="5596379" cy="5008561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>
            <a:off x="29406622" y="9723340"/>
            <a:ext cx="3326663" cy="2389535"/>
            <a:chOff x="27609087" y="9249133"/>
            <a:chExt cx="3326663" cy="2389535"/>
          </a:xfrm>
        </p:grpSpPr>
        <p:cxnSp>
          <p:nvCxnSpPr>
            <p:cNvPr id="151" name="Straight Arrow Connector 150"/>
            <p:cNvCxnSpPr>
              <a:stCxn id="154" idx="2"/>
            </p:cNvCxnSpPr>
            <p:nvPr/>
          </p:nvCxnSpPr>
          <p:spPr>
            <a:xfrm flipH="1">
              <a:off x="29059047" y="10357129"/>
              <a:ext cx="213372" cy="1281539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27609087" y="9249133"/>
              <a:ext cx="3326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Camera Live Stream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5383585" y="14286119"/>
            <a:ext cx="3564722" cy="928746"/>
            <a:chOff x="27611721" y="9138108"/>
            <a:chExt cx="3564722" cy="928746"/>
          </a:xfrm>
        </p:grpSpPr>
        <p:cxnSp>
          <p:nvCxnSpPr>
            <p:cNvPr id="157" name="Straight Arrow Connector 156"/>
            <p:cNvCxnSpPr>
              <a:stCxn id="159" idx="0"/>
            </p:cNvCxnSpPr>
            <p:nvPr/>
          </p:nvCxnSpPr>
          <p:spPr>
            <a:xfrm flipV="1">
              <a:off x="29275053" y="9138108"/>
              <a:ext cx="1901390" cy="32858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7611721" y="9466690"/>
              <a:ext cx="33266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</a:p>
          </p:txBody>
        </p:sp>
      </p:grpSp>
      <p:sp>
        <p:nvSpPr>
          <p:cNvPr id="160" name="Arc 159"/>
          <p:cNvSpPr/>
          <p:nvPr/>
        </p:nvSpPr>
        <p:spPr>
          <a:xfrm>
            <a:off x="30279919" y="11127554"/>
            <a:ext cx="426527" cy="319070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c 160"/>
          <p:cNvSpPr/>
          <p:nvPr/>
        </p:nvSpPr>
        <p:spPr>
          <a:xfrm>
            <a:off x="30354018" y="11301755"/>
            <a:ext cx="285746" cy="208589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c 161"/>
          <p:cNvSpPr/>
          <p:nvPr/>
        </p:nvSpPr>
        <p:spPr>
          <a:xfrm>
            <a:off x="30226740" y="10969880"/>
            <a:ext cx="532884" cy="371057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c 170"/>
          <p:cNvSpPr/>
          <p:nvPr/>
        </p:nvSpPr>
        <p:spPr>
          <a:xfrm>
            <a:off x="29423006" y="11086224"/>
            <a:ext cx="426527" cy="319070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c 172"/>
          <p:cNvSpPr/>
          <p:nvPr/>
        </p:nvSpPr>
        <p:spPr>
          <a:xfrm>
            <a:off x="29497105" y="11260425"/>
            <a:ext cx="285746" cy="208589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c 173"/>
          <p:cNvSpPr/>
          <p:nvPr/>
        </p:nvSpPr>
        <p:spPr>
          <a:xfrm>
            <a:off x="29369827" y="10928550"/>
            <a:ext cx="532884" cy="371057"/>
          </a:xfrm>
          <a:prstGeom prst="arc">
            <a:avLst>
              <a:gd name="adj1" fmla="val 10588888"/>
              <a:gd name="adj2" fmla="val 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33668214" y="23618490"/>
            <a:ext cx="9784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rial" panose="020B0604020202020204" pitchFamily="34" charset="0"/>
                <a:cs typeface="Arial" panose="020B0604020202020204" pitchFamily="34" charset="0"/>
              </a:rPr>
              <a:t>Accomplishments: </a:t>
            </a: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Our team developed a cost-effective and non-intrusive method to assist pier and beam homeowners with the leveling of their house. 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300" b="1" dirty="0">
                <a:latin typeface="Arial" panose="020B0604020202020204" pitchFamily="34" charset="0"/>
                <a:cs typeface="Arial" panose="020B0604020202020204" pitchFamily="34" charset="0"/>
              </a:rPr>
              <a:t>Future Work: </a:t>
            </a: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Our team will continue to improve the accuracy of our height measuring system to guarantee a resolution of 1/6”.</a:t>
            </a:r>
          </a:p>
          <a:p>
            <a:pPr algn="ctr"/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7A0ED8A-4FB0-4E32-85DE-A3A82153F3DF}"/>
              </a:ext>
            </a:extLst>
          </p:cNvPr>
          <p:cNvGrpSpPr/>
          <p:nvPr/>
        </p:nvGrpSpPr>
        <p:grpSpPr>
          <a:xfrm>
            <a:off x="12267342" y="18544484"/>
            <a:ext cx="749612" cy="749612"/>
            <a:chOff x="11146695" y="18336679"/>
            <a:chExt cx="943353" cy="943353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1F4AAA6-CD31-4730-9B72-4CAE4A990F87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52FFCFC-21A1-40DF-A7CD-3334822D50A6}"/>
                </a:ext>
              </a:extLst>
            </p:cNvPr>
            <p:cNvSpPr txBox="1"/>
            <p:nvPr/>
          </p:nvSpPr>
          <p:spPr>
            <a:xfrm>
              <a:off x="11357735" y="18420884"/>
              <a:ext cx="639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1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A1F5C14-08CE-4C6C-8077-5286C0F88862}"/>
              </a:ext>
            </a:extLst>
          </p:cNvPr>
          <p:cNvGrpSpPr/>
          <p:nvPr/>
        </p:nvGrpSpPr>
        <p:grpSpPr>
          <a:xfrm>
            <a:off x="15718760" y="20068290"/>
            <a:ext cx="749612" cy="749612"/>
            <a:chOff x="11146695" y="18336679"/>
            <a:chExt cx="943353" cy="943353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A1AA594-7612-4209-A014-CE177A26C394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89A96F6-2929-481E-B9D1-E9C91253BED4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2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83C8899-3242-47DE-8D86-900827DD2595}"/>
              </a:ext>
            </a:extLst>
          </p:cNvPr>
          <p:cNvGrpSpPr/>
          <p:nvPr/>
        </p:nvGrpSpPr>
        <p:grpSpPr>
          <a:xfrm>
            <a:off x="19216409" y="17936982"/>
            <a:ext cx="749612" cy="749612"/>
            <a:chOff x="11146695" y="18336679"/>
            <a:chExt cx="943353" cy="943353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9E9C06C-6D2C-441E-AB67-FFBA4901A866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CBB5DC4-4E81-49A7-AB18-2C70B4B5130A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4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F9CB1D6-14A5-4CC4-A03A-5EE9B72A952C}"/>
              </a:ext>
            </a:extLst>
          </p:cNvPr>
          <p:cNvGrpSpPr/>
          <p:nvPr/>
        </p:nvGrpSpPr>
        <p:grpSpPr>
          <a:xfrm>
            <a:off x="25939923" y="17895979"/>
            <a:ext cx="749612" cy="749612"/>
            <a:chOff x="11146695" y="18336679"/>
            <a:chExt cx="943353" cy="943353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5795CA7-3ECB-4D8E-8A0E-6D0D5B16196C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ED626FF-4C84-4D2F-82A9-103447DDA3C0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5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4FE08EF-A2DB-4907-BDD7-C5F63795FD0C}"/>
              </a:ext>
            </a:extLst>
          </p:cNvPr>
          <p:cNvGrpSpPr/>
          <p:nvPr/>
        </p:nvGrpSpPr>
        <p:grpSpPr>
          <a:xfrm>
            <a:off x="11487815" y="25321176"/>
            <a:ext cx="749612" cy="749612"/>
            <a:chOff x="11146695" y="18336679"/>
            <a:chExt cx="943353" cy="943353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BC606C0-E341-4151-AF23-8DA63C1A290A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8C335B1-1938-4233-89FB-2E1490D93671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6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526EFE-F9A3-42C4-A5EC-D8C3AC75F2C4}"/>
              </a:ext>
            </a:extLst>
          </p:cNvPr>
          <p:cNvCxnSpPr/>
          <p:nvPr/>
        </p:nvCxnSpPr>
        <p:spPr>
          <a:xfrm flipV="1">
            <a:off x="21623619" y="24894233"/>
            <a:ext cx="0" cy="20587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619BD82-9E9E-459C-B6C0-9F8079C6AD5B}"/>
              </a:ext>
            </a:extLst>
          </p:cNvPr>
          <p:cNvGrpSpPr/>
          <p:nvPr/>
        </p:nvGrpSpPr>
        <p:grpSpPr>
          <a:xfrm>
            <a:off x="22389369" y="27773474"/>
            <a:ext cx="749612" cy="749612"/>
            <a:chOff x="11146695" y="18336679"/>
            <a:chExt cx="943353" cy="943353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3015202-CB35-42BD-A8A7-2B88AF0F482B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CB4F004-46E6-4DBA-931E-276427B25A67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7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679A571-DE9B-4C6E-B6CF-5A6EDAE98DEB}"/>
              </a:ext>
            </a:extLst>
          </p:cNvPr>
          <p:cNvGrpSpPr/>
          <p:nvPr/>
        </p:nvGrpSpPr>
        <p:grpSpPr>
          <a:xfrm>
            <a:off x="20647675" y="24939186"/>
            <a:ext cx="749612" cy="749612"/>
            <a:chOff x="11146695" y="18336679"/>
            <a:chExt cx="943353" cy="943353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827773C-2805-4F66-885A-02B4DF8B939A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93E389F-5192-4EF6-9B0C-5B4403E99D1F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8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7E3D837-02B3-4F04-9486-280AC11A002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49067" y="25026862"/>
            <a:ext cx="4493353" cy="296946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26" name="Picture 2" descr="Image result for excel">
            <a:extLst>
              <a:ext uri="{FF2B5EF4-FFF2-40B4-BE49-F238E27FC236}">
                <a16:creationId xmlns:a16="http://schemas.microsoft.com/office/drawing/2014/main" id="{1A1B7F11-055C-4ECA-956F-A21B3A3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948" y="26968181"/>
            <a:ext cx="1920786" cy="18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EF44A753-84E1-498A-B660-F0BF9F09FF11}"/>
              </a:ext>
            </a:extLst>
          </p:cNvPr>
          <p:cNvSpPr/>
          <p:nvPr/>
        </p:nvSpPr>
        <p:spPr>
          <a:xfrm rot="18397364">
            <a:off x="31090114" y="25229302"/>
            <a:ext cx="648774" cy="18136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C4326F5-5AE0-4848-BD88-BB395275A4A3}"/>
              </a:ext>
            </a:extLst>
          </p:cNvPr>
          <p:cNvGrpSpPr/>
          <p:nvPr/>
        </p:nvGrpSpPr>
        <p:grpSpPr>
          <a:xfrm>
            <a:off x="25778726" y="24913800"/>
            <a:ext cx="749612" cy="749612"/>
            <a:chOff x="11146695" y="18336679"/>
            <a:chExt cx="943353" cy="943353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580F757-BC25-4972-A51F-650ABF29BA34}"/>
                </a:ext>
              </a:extLst>
            </p:cNvPr>
            <p:cNvSpPr/>
            <p:nvPr/>
          </p:nvSpPr>
          <p:spPr>
            <a:xfrm>
              <a:off x="11146695" y="18336679"/>
              <a:ext cx="943353" cy="9433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E51810B-F053-4998-B2DD-A4A0B6ED2128}"/>
                </a:ext>
              </a:extLst>
            </p:cNvPr>
            <p:cNvSpPr txBox="1"/>
            <p:nvPr/>
          </p:nvSpPr>
          <p:spPr>
            <a:xfrm>
              <a:off x="11357735" y="18420883"/>
              <a:ext cx="639640" cy="81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2F5597"/>
                  </a:solidFill>
                </a:rPr>
                <a:t>9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681758" y="13866608"/>
            <a:ext cx="9626191" cy="167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ct val="100000"/>
            </a:pPr>
            <a:r>
              <a:rPr lang="en-US" sz="33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Additionally, the test showed that the device can detect a difference in level between piers with a resolution of up to half an inch.</a:t>
            </a:r>
            <a:endParaRPr lang="en-US" sz="33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2"/>
          <a:srcRect b="12918"/>
          <a:stretch/>
        </p:blipFill>
        <p:spPr>
          <a:xfrm>
            <a:off x="33683039" y="15836796"/>
            <a:ext cx="9797526" cy="50353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3"/>
          <a:srcRect b="13113"/>
          <a:stretch/>
        </p:blipFill>
        <p:spPr>
          <a:xfrm>
            <a:off x="33676081" y="7827607"/>
            <a:ext cx="9825313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1462</TotalTime>
  <Words>568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Impact</vt:lpstr>
      <vt:lpstr>Office Theme</vt:lpstr>
      <vt:lpstr>Remote-Controlled Inspection Robot for Crawl Spaces Logan Baldridge, Alvaro Castillo, Christina Mezmur, Nathalie Phillips, Tiffani Tjandra Department of Mechanical Engineering, Rice University Team 407 Crawl, 407crawl@gmail.com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Remote-Controlled Inspection Robot for Crawl Spaces Logan Baldridge, Alvaro Castillo, Christina Mezmur, Nathalie Phillips, Tiffani Tjandra</dc:title>
  <dc:creator>Tiffani Tjandra</dc:creator>
  <cp:lastModifiedBy>Nathalie A Phillips</cp:lastModifiedBy>
  <cp:revision>79</cp:revision>
  <cp:lastPrinted>2019-04-10T06:17:57Z</cp:lastPrinted>
  <dcterms:created xsi:type="dcterms:W3CDTF">2019-04-07T18:56:24Z</dcterms:created>
  <dcterms:modified xsi:type="dcterms:W3CDTF">2019-04-10T21:59:28Z</dcterms:modified>
</cp:coreProperties>
</file>